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8288000" cy="10287000"/>
  <p:notesSz cx="6858000" cy="9144000"/>
  <p:embeddedFontLst>
    <p:embeddedFont>
      <p:font typeface="Arial Bold" panose="020B0604020202020204" charset="-18"/>
      <p:regular r:id="rId13"/>
    </p:embeddedFont>
    <p:embeddedFont>
      <p:font typeface="Calibri (MS)" panose="020B0604020202020204" charset="0"/>
      <p:regular r:id="rId14"/>
    </p:embeddedFont>
    <p:embeddedFont>
      <p:font typeface="Calibri (MS) Bold" panose="020B0604020202020204" charset="0"/>
      <p:regular r:id="rId15"/>
    </p:embeddedFont>
    <p:embeddedFont>
      <p:font typeface="Calibri (MS) Bold Italics" panose="020B0604020202020204" charset="0"/>
      <p:regular r:id="rId16"/>
    </p:embeddedFont>
    <p:embeddedFont>
      <p:font typeface="Calibri (MS) Italic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13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28.03.2025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8A01C-7E30-7BE5-4DE2-C8F8DC7EE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B77DA9-7796-EA5B-8DE3-75837146EF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8C93F3-9BB2-D94A-BBB7-6B0D7A892D6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3DBE3F5-A7A7-034D-229F-8DDD398E99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3B7B688-6FBC-717E-5208-1B775607E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9AC4F7-ECAF-00B4-819D-6C727CEB56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6DA39-B414-F7B4-5936-81A7F4B06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115085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hyperlink" Target="http://www.prizecharger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jpe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tomasz.krawczyk@swtp.pl" TargetMode="External"/><Relationship Id="rId7" Type="http://schemas.openxmlformats.org/officeDocument/2006/relationships/hyperlink" Target="mailto:monika.rutkiewicz@swtp.p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www.linkedin.com/showcase/prize-charger" TargetMode="External"/><Relationship Id="rId4" Type="http://schemas.openxmlformats.org/officeDocument/2006/relationships/hyperlink" Target="https://www.facebook.com/prizecharger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adam.szymanski@kmnot.pl" TargetMode="External"/><Relationship Id="rId13" Type="http://schemas.openxmlformats.org/officeDocument/2006/relationships/hyperlink" Target="mailto:fsntnot@gmail.com" TargetMode="External"/><Relationship Id="rId18" Type="http://schemas.openxmlformats.org/officeDocument/2006/relationships/hyperlink" Target="mailto:m.szylman@gmail.com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artur.kozlowski@not.katowice.pl" TargetMode="External"/><Relationship Id="rId12" Type="http://schemas.openxmlformats.org/officeDocument/2006/relationships/hyperlink" Target="mailto:biuro@notkielce.pl" TargetMode="External"/><Relationship Id="rId17" Type="http://schemas.openxmlformats.org/officeDocument/2006/relationships/hyperlink" Target="mailto:not@not.olsztyn.pl" TargetMode="External"/><Relationship Id="rId2" Type="http://schemas.openxmlformats.org/officeDocument/2006/relationships/notesSlide" Target="../notesSlides/notesSlide9.xml"/><Relationship Id="rId16" Type="http://schemas.openxmlformats.org/officeDocument/2006/relationships/hyperlink" Target="mailto:bmpo@interia.p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dam.rak@opl.piib.org.pl" TargetMode="External"/><Relationship Id="rId11" Type="http://schemas.openxmlformats.org/officeDocument/2006/relationships/hyperlink" Target="mailto:dyrektor@gdansk.enot.pl" TargetMode="External"/><Relationship Id="rId5" Type="http://schemas.openxmlformats.org/officeDocument/2006/relationships/hyperlink" Target="mailto:sekretariat@ldtlublin.pl" TargetMode="External"/><Relationship Id="rId15" Type="http://schemas.openxmlformats.org/officeDocument/2006/relationships/hyperlink" Target="mailto:agnieszka.nawirska-olszanska@not.pl" TargetMode="External"/><Relationship Id="rId10" Type="http://schemas.openxmlformats.org/officeDocument/2006/relationships/hyperlink" Target="mailto:pawelkubicki64@gmail.com" TargetMode="External"/><Relationship Id="rId19" Type="http://schemas.openxmlformats.org/officeDocument/2006/relationships/hyperlink" Target="mailto:wiktor.nadrzewia@gmail.com" TargetMode="External"/><Relationship Id="rId4" Type="http://schemas.openxmlformats.org/officeDocument/2006/relationships/hyperlink" Target="mailto:grabani@notlomza.pl" TargetMode="External"/><Relationship Id="rId9" Type="http://schemas.openxmlformats.org/officeDocument/2006/relationships/hyperlink" Target="mailto:w.olczak@elzawa.pl" TargetMode="External"/><Relationship Id="rId14" Type="http://schemas.openxmlformats.org/officeDocument/2006/relationships/hyperlink" Target="mailto:katarzyna.lobacz@swtp.p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4524" y="9056914"/>
            <a:ext cx="337232" cy="674462"/>
          </a:xfrm>
          <a:custGeom>
            <a:avLst/>
            <a:gdLst/>
            <a:ahLst/>
            <a:cxnLst/>
            <a:rect l="l" t="t" r="r" b="b"/>
            <a:pathLst>
              <a:path w="337232" h="674462">
                <a:moveTo>
                  <a:pt x="0" y="0"/>
                </a:moveTo>
                <a:lnTo>
                  <a:pt x="337232" y="0"/>
                </a:lnTo>
                <a:lnTo>
                  <a:pt x="337232" y="674462"/>
                </a:lnTo>
                <a:lnTo>
                  <a:pt x="0" y="6744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3" name="Freeform 3" descr="Obraz zawierający Grafika, symbol, design  Opis wygenerowany automatycznie"/>
          <p:cNvSpPr/>
          <p:nvPr/>
        </p:nvSpPr>
        <p:spPr>
          <a:xfrm>
            <a:off x="5017324" y="2738438"/>
            <a:ext cx="8253351" cy="2647950"/>
          </a:xfrm>
          <a:custGeom>
            <a:avLst/>
            <a:gdLst/>
            <a:ahLst/>
            <a:cxnLst/>
            <a:rect l="l" t="t" r="r" b="b"/>
            <a:pathLst>
              <a:path w="8253351" h="2647950">
                <a:moveTo>
                  <a:pt x="0" y="0"/>
                </a:moveTo>
                <a:lnTo>
                  <a:pt x="8253352" y="0"/>
                </a:lnTo>
                <a:lnTo>
                  <a:pt x="8253352" y="2647950"/>
                </a:lnTo>
                <a:lnTo>
                  <a:pt x="0" y="2647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26"/>
            </a:stretch>
          </a:blipFill>
        </p:spPr>
        <p:txBody>
          <a:bodyPr/>
          <a:lstStyle/>
          <a:p>
            <a:endParaRPr lang="pl-P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7086600" y="6915150"/>
            <a:ext cx="3962400" cy="742950"/>
            <a:chOff x="0" y="0"/>
            <a:chExt cx="5283200" cy="990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83200" cy="990600"/>
            </a:xfrm>
            <a:custGeom>
              <a:avLst/>
              <a:gdLst/>
              <a:ahLst/>
              <a:cxnLst/>
              <a:rect l="l" t="t" r="r" b="b"/>
              <a:pathLst>
                <a:path w="5283200" h="990600">
                  <a:moveTo>
                    <a:pt x="0" y="165100"/>
                  </a:moveTo>
                  <a:cubicBezTo>
                    <a:pt x="0" y="73914"/>
                    <a:pt x="73914" y="0"/>
                    <a:pt x="165100" y="0"/>
                  </a:cubicBezTo>
                  <a:lnTo>
                    <a:pt x="5118100" y="0"/>
                  </a:lnTo>
                  <a:cubicBezTo>
                    <a:pt x="5209286" y="0"/>
                    <a:pt x="5283200" y="73914"/>
                    <a:pt x="5283200" y="165100"/>
                  </a:cubicBezTo>
                  <a:lnTo>
                    <a:pt x="5283200" y="825500"/>
                  </a:lnTo>
                  <a:cubicBezTo>
                    <a:pt x="5283200" y="916686"/>
                    <a:pt x="5209286" y="990600"/>
                    <a:pt x="5118100" y="990600"/>
                  </a:cubicBezTo>
                  <a:lnTo>
                    <a:pt x="165100" y="990600"/>
                  </a:lnTo>
                  <a:cubicBezTo>
                    <a:pt x="73914" y="990600"/>
                    <a:pt x="0" y="916686"/>
                    <a:pt x="0" y="825500"/>
                  </a:cubicBezTo>
                  <a:close/>
                </a:path>
              </a:pathLst>
            </a:custGeom>
            <a:solidFill>
              <a:srgbClr val="FF5000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391400" y="7034599"/>
            <a:ext cx="3581400" cy="59686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3240"/>
              </a:lnSpc>
            </a:pPr>
            <a:r>
              <a:rPr lang="pl-PL" sz="2700" b="1" noProof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www.prizecharger.com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83400" y="5441381"/>
            <a:ext cx="8375400" cy="1016494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780"/>
              </a:lnSpc>
            </a:pPr>
            <a:r>
              <a:rPr lang="pl-PL" sz="2100" b="1" noProof="0" dirty="0">
                <a:solidFill>
                  <a:srgbClr val="7F7F7F"/>
                </a:solidFill>
                <a:latin typeface="Arial Bold"/>
                <a:ea typeface="Arial Bold"/>
                <a:cs typeface="Arial Bold"/>
                <a:sym typeface="Arial Bold"/>
              </a:rPr>
              <a:t>ODBUDOWA SPOŁECZEŃSTWA OPARTEGO NA WIEDZY</a:t>
            </a:r>
          </a:p>
          <a:p>
            <a:pPr algn="ctr">
              <a:lnSpc>
                <a:spcPts val="2970"/>
              </a:lnSpc>
            </a:pPr>
            <a:r>
              <a:rPr lang="pl-PL" sz="1650" noProof="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Edukacja | Inspiracja | Rozwój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9797250" y="3909995"/>
            <a:ext cx="5442750" cy="401045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just">
              <a:lnSpc>
                <a:spcPts val="2483"/>
              </a:lnSpc>
            </a:pPr>
            <a:r>
              <a:rPr lang="pl-PL" sz="1800" noProof="0" dirty="0" err="1">
                <a:solidFill>
                  <a:srgbClr val="3F3F3F"/>
                </a:solidFill>
                <a:latin typeface="Calibri (MS)"/>
                <a:ea typeface="Calibri (MS)"/>
                <a:cs typeface="Calibri (MS)"/>
                <a:sym typeface="Calibri (MS)"/>
              </a:rPr>
              <a:t>Prize</a:t>
            </a:r>
            <a:r>
              <a:rPr lang="pl-PL" sz="1800" noProof="0" dirty="0">
                <a:solidFill>
                  <a:srgbClr val="3F3F3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pl-PL" sz="1800" noProof="0" dirty="0" err="1">
                <a:solidFill>
                  <a:srgbClr val="3F3F3F"/>
                </a:solidFill>
                <a:latin typeface="Calibri (MS)"/>
                <a:ea typeface="Calibri (MS)"/>
                <a:cs typeface="Calibri (MS)"/>
                <a:sym typeface="Calibri (MS)"/>
              </a:rPr>
              <a:t>Charger</a:t>
            </a:r>
            <a:r>
              <a:rPr lang="pl-PL" sz="1800" noProof="0" dirty="0">
                <a:solidFill>
                  <a:srgbClr val="3F3F3F"/>
                </a:solidFill>
                <a:latin typeface="Calibri (MS)"/>
                <a:ea typeface="Calibri (MS)"/>
                <a:cs typeface="Calibri (MS)"/>
                <a:sym typeface="Calibri (MS)"/>
              </a:rPr>
              <a:t> to inicjatywa Stowarzyszenia Wspierania Techniki Polskiej, wspierana przez Federację Stowarzyszeń Naukowo-Technicznych NOT. Jej celem jest promowanie wartości wiedzy, rozwój regionów oraz wsparcie dla zdolnych i ambitnych ludzi.</a:t>
            </a:r>
          </a:p>
          <a:p>
            <a:pPr algn="just">
              <a:lnSpc>
                <a:spcPts val="2483"/>
              </a:lnSpc>
            </a:pPr>
            <a:r>
              <a:rPr lang="pl-PL" sz="1800" noProof="0" dirty="0">
                <a:solidFill>
                  <a:srgbClr val="3F3F3F"/>
                </a:solidFill>
                <a:latin typeface="Calibri (MS)"/>
                <a:ea typeface="Calibri (MS)"/>
                <a:cs typeface="Calibri (MS)"/>
                <a:sym typeface="Calibri (MS)"/>
              </a:rPr>
              <a:t>W świecie, w którym dezinformacja stanowi poważne zagrożenie, </a:t>
            </a:r>
            <a:r>
              <a:rPr lang="pl-PL" sz="1800" noProof="0" dirty="0" err="1">
                <a:solidFill>
                  <a:srgbClr val="3F3F3F"/>
                </a:solidFill>
                <a:latin typeface="Calibri (MS)"/>
                <a:ea typeface="Calibri (MS)"/>
                <a:cs typeface="Calibri (MS)"/>
                <a:sym typeface="Calibri (MS)"/>
              </a:rPr>
              <a:t>Prize</a:t>
            </a:r>
            <a:r>
              <a:rPr lang="pl-PL" sz="1800" noProof="0" dirty="0">
                <a:solidFill>
                  <a:srgbClr val="3F3F3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pl-PL" sz="1800" noProof="0" dirty="0" err="1">
                <a:solidFill>
                  <a:srgbClr val="3F3F3F"/>
                </a:solidFill>
                <a:latin typeface="Calibri (MS)"/>
                <a:ea typeface="Calibri (MS)"/>
                <a:cs typeface="Calibri (MS)"/>
                <a:sym typeface="Calibri (MS)"/>
              </a:rPr>
              <a:t>Charger</a:t>
            </a:r>
            <a:r>
              <a:rPr lang="pl-PL" sz="1800" noProof="0" dirty="0">
                <a:solidFill>
                  <a:srgbClr val="3F3F3F"/>
                </a:solidFill>
                <a:latin typeface="Calibri (MS)"/>
                <a:ea typeface="Calibri (MS)"/>
                <a:cs typeface="Calibri (MS)"/>
                <a:sym typeface="Calibri (MS)"/>
              </a:rPr>
              <a:t> stawia na edukację i rzetelne źródła informacji. Poprzez organizowanie turniejów edukacyjnych zachęcamy uczestników do zgłębiania wiedzy oraz jej praktycznego zastosowania.</a:t>
            </a:r>
          </a:p>
          <a:p>
            <a:pPr algn="just">
              <a:lnSpc>
                <a:spcPts val="3024"/>
              </a:lnSpc>
            </a:pPr>
            <a:endParaRPr lang="pl-PL" sz="1800" noProof="0" dirty="0">
              <a:solidFill>
                <a:srgbClr val="3F3F3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just">
              <a:lnSpc>
                <a:spcPts val="3024"/>
              </a:lnSpc>
            </a:pPr>
            <a:endParaRPr lang="pl-PL" sz="1800" noProof="0" dirty="0">
              <a:solidFill>
                <a:srgbClr val="3F3F3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-19050" y="0"/>
            <a:ext cx="6886577" cy="10287000"/>
            <a:chOff x="0" y="0"/>
            <a:chExt cx="9182102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82100" cy="13716000"/>
            </a:xfrm>
            <a:custGeom>
              <a:avLst/>
              <a:gdLst/>
              <a:ahLst/>
              <a:cxnLst/>
              <a:rect l="l" t="t" r="r" b="b"/>
              <a:pathLst>
                <a:path w="9182100" h="13716000">
                  <a:moveTo>
                    <a:pt x="0" y="0"/>
                  </a:moveTo>
                  <a:lnTo>
                    <a:pt x="9182100" y="0"/>
                  </a:lnTo>
                  <a:lnTo>
                    <a:pt x="91821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844983" y="1345237"/>
            <a:ext cx="5442750" cy="57183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3024"/>
              </a:lnSpc>
            </a:pPr>
            <a:r>
              <a:rPr lang="pl-PL" sz="2100" b="1" noProof="0" dirty="0">
                <a:solidFill>
                  <a:srgbClr val="7F7F7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CYKL EDUKACYJNO-TURNIEJOWY</a:t>
            </a:r>
          </a:p>
        </p:txBody>
      </p:sp>
      <p:sp>
        <p:nvSpPr>
          <p:cNvPr id="10" name="Freeform 10" descr="Obraz zawierający Grafika, symbol, design  Opis wygenerowany automatycznie"/>
          <p:cNvSpPr/>
          <p:nvPr/>
        </p:nvSpPr>
        <p:spPr>
          <a:xfrm>
            <a:off x="9844996" y="2259854"/>
            <a:ext cx="4230894" cy="1357411"/>
          </a:xfrm>
          <a:custGeom>
            <a:avLst/>
            <a:gdLst/>
            <a:ahLst/>
            <a:cxnLst/>
            <a:rect l="l" t="t" r="r" b="b"/>
            <a:pathLst>
              <a:path w="4230894" h="1357411">
                <a:moveTo>
                  <a:pt x="0" y="0"/>
                </a:moveTo>
                <a:lnTo>
                  <a:pt x="4230894" y="0"/>
                </a:lnTo>
                <a:lnTo>
                  <a:pt x="4230894" y="1357411"/>
                </a:lnTo>
                <a:lnTo>
                  <a:pt x="0" y="13574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18"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Freeform 11" descr="Obraz zawierający osoba, ubrania, komputer, computer  Opis wygenerowany automatycznie"/>
          <p:cNvSpPr/>
          <p:nvPr/>
        </p:nvSpPr>
        <p:spPr>
          <a:xfrm>
            <a:off x="0" y="992475"/>
            <a:ext cx="8867550" cy="7862136"/>
          </a:xfrm>
          <a:custGeom>
            <a:avLst/>
            <a:gdLst/>
            <a:ahLst/>
            <a:cxnLst/>
            <a:rect l="l" t="t" r="r" b="b"/>
            <a:pathLst>
              <a:path w="8867550" h="7862136">
                <a:moveTo>
                  <a:pt x="0" y="0"/>
                </a:moveTo>
                <a:lnTo>
                  <a:pt x="8867550" y="0"/>
                </a:lnTo>
                <a:lnTo>
                  <a:pt x="8867550" y="7862136"/>
                </a:lnTo>
                <a:lnTo>
                  <a:pt x="0" y="78621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2926"/>
            </a:stretch>
          </a:blipFill>
        </p:spPr>
        <p:txBody>
          <a:bodyPr/>
          <a:lstStyle/>
          <a:p>
            <a:endParaRPr lang="pl-PL" noProof="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615125"/>
            <a:ext cx="8793864" cy="8671872"/>
          </a:xfrm>
          <a:custGeom>
            <a:avLst/>
            <a:gdLst/>
            <a:ahLst/>
            <a:cxnLst/>
            <a:rect l="l" t="t" r="r" b="b"/>
            <a:pathLst>
              <a:path w="8793864" h="8671872">
                <a:moveTo>
                  <a:pt x="0" y="0"/>
                </a:moveTo>
                <a:lnTo>
                  <a:pt x="8793864" y="0"/>
                </a:lnTo>
                <a:lnTo>
                  <a:pt x="8793864" y="8671872"/>
                </a:lnTo>
                <a:lnTo>
                  <a:pt x="0" y="8671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" b="-52149"/>
            </a:stretch>
          </a:blipFill>
        </p:spPr>
        <p:txBody>
          <a:bodyPr/>
          <a:lstStyle/>
          <a:p>
            <a:endParaRPr lang="pl-PL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927743"/>
            <a:chOff x="0" y="0"/>
            <a:chExt cx="24384000" cy="25703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2570353"/>
            </a:xfrm>
            <a:custGeom>
              <a:avLst/>
              <a:gdLst/>
              <a:ahLst/>
              <a:cxnLst/>
              <a:rect l="l" t="t" r="r" b="b"/>
              <a:pathLst>
                <a:path w="24384000" h="2570353">
                  <a:moveTo>
                    <a:pt x="0" y="0"/>
                  </a:moveTo>
                  <a:lnTo>
                    <a:pt x="24384000" y="0"/>
                  </a:lnTo>
                  <a:lnTo>
                    <a:pt x="24384000" y="2570353"/>
                  </a:lnTo>
                  <a:lnTo>
                    <a:pt x="0" y="25703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25000" y="3166612"/>
            <a:ext cx="5257800" cy="89055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2897"/>
              </a:lnSpc>
            </a:pPr>
            <a:r>
              <a:rPr lang="pl-PL" sz="2100" b="1" noProof="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Społeczeństwo oparte na wiedzy – dlaczego to ważne?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29650" y="4861566"/>
            <a:ext cx="6472350" cy="384800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just">
              <a:lnSpc>
                <a:spcPts val="2277"/>
              </a:lnSpc>
            </a:pPr>
            <a:r>
              <a:rPr lang="pl-PL" sz="165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Współczesna Polska stoi przed wieloma wyzwaniami. Coraz mniej młodych ludzi wybiera ścieżkę kariery inżynierskiej, co może wpłynąć na rozwój gospodarczy kraju. Chcemy w naszym kraju budować nowoczesną infrastrukturę, transformować energetykę i rozwijać technologie, ale do tego potrzebujemy społeczeństwa świadomego i wykształconego.</a:t>
            </a:r>
          </a:p>
          <a:p>
            <a:pPr algn="just">
              <a:lnSpc>
                <a:spcPts val="2277"/>
              </a:lnSpc>
            </a:pPr>
            <a:endParaRPr lang="pl-PL" sz="1650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2277"/>
              </a:lnSpc>
            </a:pPr>
            <a:r>
              <a:rPr lang="pl-PL" sz="1650" b="1" noProof="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Prize</a:t>
            </a:r>
            <a:r>
              <a:rPr lang="pl-PL" sz="1650" b="1" noProof="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pl-PL" sz="1650" b="1" noProof="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Charger</a:t>
            </a:r>
            <a:r>
              <a:rPr lang="pl-PL" sz="1650" b="1" noProof="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wspiera odbudowę społeczeństwa opartego na wiedzy.</a:t>
            </a:r>
            <a:r>
              <a:rPr lang="pl-PL" sz="165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Uważamy, że bez ciągłego samodoskonalenia i dostępu do rzetelnych informacji Polska nie będzie w stanie konkurować </a:t>
            </a:r>
          </a:p>
          <a:p>
            <a:pPr algn="just">
              <a:lnSpc>
                <a:spcPts val="2277"/>
              </a:lnSpc>
            </a:pPr>
            <a:r>
              <a:rPr lang="pl-PL" sz="165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Europie.</a:t>
            </a:r>
          </a:p>
          <a:p>
            <a:pPr algn="just">
              <a:lnSpc>
                <a:spcPts val="2520"/>
              </a:lnSpc>
            </a:pPr>
            <a:endParaRPr lang="pl-PL" sz="1650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Freeform 11" descr="Obraz zawierający Czcionka, Grafika, tekst, logo  Opis wygenerowany automatycznie"/>
          <p:cNvSpPr/>
          <p:nvPr/>
        </p:nvSpPr>
        <p:spPr>
          <a:xfrm>
            <a:off x="1807545" y="663748"/>
            <a:ext cx="2353777" cy="755170"/>
          </a:xfrm>
          <a:custGeom>
            <a:avLst/>
            <a:gdLst/>
            <a:ahLst/>
            <a:cxnLst/>
            <a:rect l="l" t="t" r="r" b="b"/>
            <a:pathLst>
              <a:path w="2353777" h="755170">
                <a:moveTo>
                  <a:pt x="0" y="0"/>
                </a:moveTo>
                <a:lnTo>
                  <a:pt x="2353777" y="0"/>
                </a:lnTo>
                <a:lnTo>
                  <a:pt x="2353777" y="755171"/>
                </a:lnTo>
                <a:lnTo>
                  <a:pt x="0" y="7551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7"/>
            </a:stretch>
          </a:blipFill>
        </p:spPr>
        <p:txBody>
          <a:bodyPr/>
          <a:lstStyle/>
          <a:p>
            <a:endParaRPr lang="pl-PL" noProof="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66800" y="5207550"/>
            <a:ext cx="5211450" cy="1886625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6480"/>
              </a:lnSpc>
            </a:pPr>
            <a:r>
              <a:rPr lang="pl-PL" sz="54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Jak działa </a:t>
            </a:r>
          </a:p>
          <a:p>
            <a:pPr algn="l">
              <a:lnSpc>
                <a:spcPts val="6480"/>
              </a:lnSpc>
            </a:pPr>
            <a:r>
              <a:rPr lang="pl-PL" sz="5400" b="1" noProof="0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Prize</a:t>
            </a:r>
            <a:r>
              <a:rPr lang="pl-PL" sz="54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pl-PL" sz="5400" b="1" noProof="0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Charger</a:t>
            </a:r>
            <a:r>
              <a:rPr lang="pl-PL" sz="54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48760" y="5243269"/>
            <a:ext cx="8729440" cy="306545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just">
              <a:lnSpc>
                <a:spcPts val="2277"/>
              </a:lnSpc>
            </a:pPr>
            <a:r>
              <a:rPr lang="pl-PL" sz="1650" b="1" noProof="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Prize</a:t>
            </a:r>
            <a:r>
              <a:rPr lang="pl-PL" sz="1650" b="1" noProof="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pl-PL" sz="1650" b="1" noProof="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Charger</a:t>
            </a:r>
            <a:r>
              <a:rPr lang="pl-PL" sz="1650" b="1" noProof="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to cykl edukacyjno-turniejowy</a:t>
            </a:r>
            <a:r>
              <a:rPr lang="pl-PL" sz="165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w którym każda edycja porusza istotny temat społeczny. W ramach projektu organizujemy turnieje, które nie tylko testują wiedzę, ale również inspirują do jej samodzielnego pogłębiania.</a:t>
            </a:r>
          </a:p>
          <a:p>
            <a:pPr algn="just">
              <a:lnSpc>
                <a:spcPts val="2277"/>
              </a:lnSpc>
            </a:pPr>
            <a:endParaRPr lang="pl-PL" sz="1650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6734" lvl="1" indent="-268367" algn="just">
              <a:lnSpc>
                <a:spcPts val="2277"/>
              </a:lnSpc>
              <a:buFont typeface="Arial"/>
              <a:buChar char="•"/>
            </a:pPr>
            <a:r>
              <a:rPr lang="pl-PL" sz="165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finałach biorą udział najlepsi uczestnicy, którzy mają szansę spotkać się z ekspertami i przedstawicielami biznesu.</a:t>
            </a:r>
          </a:p>
          <a:p>
            <a:pPr marL="536734" lvl="1" indent="-268367" algn="just">
              <a:lnSpc>
                <a:spcPts val="2277"/>
              </a:lnSpc>
              <a:buFont typeface="Arial"/>
              <a:buChar char="•"/>
            </a:pPr>
            <a:r>
              <a:rPr lang="pl-PL" sz="1650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Prize</a:t>
            </a:r>
            <a:r>
              <a:rPr lang="pl-PL" sz="165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650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Charger</a:t>
            </a:r>
            <a:r>
              <a:rPr lang="pl-PL" sz="165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nie tylko edukuje, ale także łączy młodych ludzi z przemysłem i sektorem technologicznym, pomagając im zdobyć cenne kontakty i doświadczenie.</a:t>
            </a:r>
          </a:p>
          <a:p>
            <a:pPr marL="683116" lvl="1" indent="-341558" algn="just">
              <a:lnSpc>
                <a:spcPts val="2520"/>
              </a:lnSpc>
            </a:pPr>
            <a:endParaRPr lang="pl-PL" sz="1650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0" y="-35212"/>
            <a:ext cx="6083438" cy="4057650"/>
          </a:xfrm>
          <a:custGeom>
            <a:avLst/>
            <a:gdLst/>
            <a:ahLst/>
            <a:cxnLst/>
            <a:rect l="l" t="t" r="r" b="b"/>
            <a:pathLst>
              <a:path w="6083438" h="4057650">
                <a:moveTo>
                  <a:pt x="0" y="0"/>
                </a:moveTo>
                <a:lnTo>
                  <a:pt x="6083438" y="0"/>
                </a:lnTo>
                <a:lnTo>
                  <a:pt x="6083438" y="4057649"/>
                </a:lnTo>
                <a:lnTo>
                  <a:pt x="0" y="405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9" name="Freeform 9"/>
          <p:cNvSpPr/>
          <p:nvPr/>
        </p:nvSpPr>
        <p:spPr>
          <a:xfrm>
            <a:off x="6102280" y="-35212"/>
            <a:ext cx="6083452" cy="4057650"/>
          </a:xfrm>
          <a:custGeom>
            <a:avLst/>
            <a:gdLst/>
            <a:ahLst/>
            <a:cxnLst/>
            <a:rect l="l" t="t" r="r" b="b"/>
            <a:pathLst>
              <a:path w="6083452" h="4057650">
                <a:moveTo>
                  <a:pt x="0" y="0"/>
                </a:moveTo>
                <a:lnTo>
                  <a:pt x="6083453" y="0"/>
                </a:lnTo>
                <a:lnTo>
                  <a:pt x="6083453" y="4057649"/>
                </a:lnTo>
                <a:lnTo>
                  <a:pt x="0" y="40576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10" name="Freeform 10"/>
          <p:cNvSpPr/>
          <p:nvPr/>
        </p:nvSpPr>
        <p:spPr>
          <a:xfrm>
            <a:off x="12204563" y="-35212"/>
            <a:ext cx="6083437" cy="4057638"/>
          </a:xfrm>
          <a:custGeom>
            <a:avLst/>
            <a:gdLst/>
            <a:ahLst/>
            <a:cxnLst/>
            <a:rect l="l" t="t" r="r" b="b"/>
            <a:pathLst>
              <a:path w="6083437" h="4057638">
                <a:moveTo>
                  <a:pt x="0" y="0"/>
                </a:moveTo>
                <a:lnTo>
                  <a:pt x="6083437" y="0"/>
                </a:lnTo>
                <a:lnTo>
                  <a:pt x="6083437" y="4057637"/>
                </a:lnTo>
                <a:lnTo>
                  <a:pt x="0" y="40576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52400" y="1092750"/>
            <a:ext cx="9435602" cy="9194248"/>
          </a:xfrm>
          <a:custGeom>
            <a:avLst/>
            <a:gdLst/>
            <a:ahLst/>
            <a:cxnLst/>
            <a:rect l="l" t="t" r="r" b="b"/>
            <a:pathLst>
              <a:path w="9435602" h="9194248">
                <a:moveTo>
                  <a:pt x="0" y="0"/>
                </a:moveTo>
                <a:lnTo>
                  <a:pt x="9435602" y="0"/>
                </a:lnTo>
                <a:lnTo>
                  <a:pt x="9435602" y="9194248"/>
                </a:lnTo>
                <a:lnTo>
                  <a:pt x="0" y="9194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8281"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1066800" y="3049849"/>
            <a:ext cx="6000750" cy="1886625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6480"/>
              </a:lnSpc>
            </a:pPr>
            <a:r>
              <a:rPr lang="pl-PL" sz="54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Promocja regionów Polski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2565" y="5880713"/>
            <a:ext cx="6455035" cy="2660625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just">
              <a:lnSpc>
                <a:spcPts val="2160"/>
              </a:lnSpc>
            </a:pPr>
            <a:r>
              <a:rPr lang="pl-PL" sz="1800" noProof="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Prize</a:t>
            </a:r>
            <a:r>
              <a:rPr lang="pl-PL" sz="1800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pl-PL" sz="1800" noProof="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Charger</a:t>
            </a:r>
            <a:r>
              <a:rPr lang="pl-PL" sz="1800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to nie tylko edukacja, ale także promocja polskich miast</a:t>
            </a:r>
          </a:p>
          <a:p>
            <a:pPr algn="just">
              <a:lnSpc>
                <a:spcPts val="2160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 regionów. Każdy finał odbywa się w innym miejscu, dzięki czemu uczestnicy mogą odkrywać walory kulturowe i gospodarcze różnych części kraju.</a:t>
            </a:r>
          </a:p>
          <a:p>
            <a:pPr algn="just">
              <a:lnSpc>
                <a:spcPts val="2520"/>
              </a:lnSpc>
            </a:pPr>
            <a:endParaRPr lang="pl-PL" sz="1800" noProof="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just">
              <a:lnSpc>
                <a:spcPts val="2160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Współpracujemy z marszałkami województw i prezydentami miast, którzy wspierają nasze wydarzenia i pomagają pokazać potencjał swoich regionów. W ten sposób budujemy świadomość lokalnych zasobów i wspieramy rozwój społeczności regionalnych.</a:t>
            </a: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AB25AFBD-2A09-BD82-C83A-743D0D5D3954}"/>
              </a:ext>
            </a:extLst>
          </p:cNvPr>
          <p:cNvGrpSpPr/>
          <p:nvPr/>
        </p:nvGrpSpPr>
        <p:grpSpPr>
          <a:xfrm>
            <a:off x="0" y="-38100"/>
            <a:ext cx="18288000" cy="1828800"/>
            <a:chOff x="0" y="0"/>
            <a:chExt cx="24384000" cy="3106060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63885DB7-31E2-253D-30D2-0F45672F1D96}"/>
                </a:ext>
              </a:extLst>
            </p:cNvPr>
            <p:cNvSpPr/>
            <p:nvPr/>
          </p:nvSpPr>
          <p:spPr>
            <a:xfrm>
              <a:off x="0" y="0"/>
              <a:ext cx="24384000" cy="3106039"/>
            </a:xfrm>
            <a:custGeom>
              <a:avLst/>
              <a:gdLst/>
              <a:ahLst/>
              <a:cxnLst/>
              <a:rect l="l" t="t" r="r" b="b"/>
              <a:pathLst>
                <a:path w="24384000" h="3106039">
                  <a:moveTo>
                    <a:pt x="0" y="0"/>
                  </a:moveTo>
                  <a:lnTo>
                    <a:pt x="24384000" y="0"/>
                  </a:lnTo>
                  <a:lnTo>
                    <a:pt x="24384000" y="3106039"/>
                  </a:lnTo>
                  <a:lnTo>
                    <a:pt x="0" y="3106039"/>
                  </a:lnTo>
                  <a:close/>
                </a:path>
              </a:pathLst>
            </a:custGeom>
            <a:solidFill>
              <a:srgbClr val="FF5000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4A91CF9-9FBE-10F9-80BD-C5DC77475C20}"/>
              </a:ext>
            </a:extLst>
          </p:cNvPr>
          <p:cNvSpPr txBox="1"/>
          <p:nvPr/>
        </p:nvSpPr>
        <p:spPr>
          <a:xfrm>
            <a:off x="1524000" y="109835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DOLNOŚLĄSKIE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96941E-8267-3DA9-8F37-713B8588E0AF}"/>
              </a:ext>
            </a:extLst>
          </p:cNvPr>
          <p:cNvSpPr txBox="1"/>
          <p:nvPr/>
        </p:nvSpPr>
        <p:spPr>
          <a:xfrm>
            <a:off x="381000" y="6477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KUJAWSKO-POMORSKIE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D5820A-99DB-7A69-6365-5E66D5BB83B2}"/>
              </a:ext>
            </a:extLst>
          </p:cNvPr>
          <p:cNvSpPr txBox="1"/>
          <p:nvPr/>
        </p:nvSpPr>
        <p:spPr>
          <a:xfrm>
            <a:off x="2057400" y="12528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LUBELSKIE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E2A624C-BF4C-9383-6212-6687C291BC7D}"/>
              </a:ext>
            </a:extLst>
          </p:cNvPr>
          <p:cNvSpPr txBox="1"/>
          <p:nvPr/>
        </p:nvSpPr>
        <p:spPr>
          <a:xfrm>
            <a:off x="4724400" y="6477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LUBUSKIE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09E024-EEB5-136A-B358-3CDC50F2203D}"/>
              </a:ext>
            </a:extLst>
          </p:cNvPr>
          <p:cNvSpPr txBox="1"/>
          <p:nvPr/>
        </p:nvSpPr>
        <p:spPr>
          <a:xfrm>
            <a:off x="12801600" y="12528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ŁÓDZKIE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722ADF-166D-0BF7-EBFF-FBC3994AD62C}"/>
              </a:ext>
            </a:extLst>
          </p:cNvPr>
          <p:cNvSpPr txBox="1"/>
          <p:nvPr/>
        </p:nvSpPr>
        <p:spPr>
          <a:xfrm>
            <a:off x="4114800" y="1257300"/>
            <a:ext cx="2795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MAŁOPOLSKIE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4F8312A-E690-86F7-CF9F-32CE42E850E8}"/>
              </a:ext>
            </a:extLst>
          </p:cNvPr>
          <p:cNvSpPr txBox="1"/>
          <p:nvPr/>
        </p:nvSpPr>
        <p:spPr>
          <a:xfrm>
            <a:off x="4114800" y="1143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MAZOWIECKIE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E45D01-A023-A660-0CD4-D0994BBC42C7}"/>
              </a:ext>
            </a:extLst>
          </p:cNvPr>
          <p:cNvSpPr txBox="1"/>
          <p:nvPr/>
        </p:nvSpPr>
        <p:spPr>
          <a:xfrm>
            <a:off x="10439400" y="12573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OPOLSKIE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D52E1D-56C3-51FE-EB1A-6CF6F14FB5AD}"/>
              </a:ext>
            </a:extLst>
          </p:cNvPr>
          <p:cNvSpPr txBox="1"/>
          <p:nvPr/>
        </p:nvSpPr>
        <p:spPr>
          <a:xfrm>
            <a:off x="7543800" y="647700"/>
            <a:ext cx="30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PODKARPACKIE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8EA15E5-15AF-CD54-A371-6F08C83F7F19}"/>
              </a:ext>
            </a:extLst>
          </p:cNvPr>
          <p:cNvSpPr txBox="1"/>
          <p:nvPr/>
        </p:nvSpPr>
        <p:spPr>
          <a:xfrm>
            <a:off x="16154400" y="1098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PODLASKIE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340DB7-E4AE-95F3-A302-BB40AE5599A8}"/>
              </a:ext>
            </a:extLst>
          </p:cNvPr>
          <p:cNvSpPr txBox="1"/>
          <p:nvPr/>
        </p:nvSpPr>
        <p:spPr>
          <a:xfrm>
            <a:off x="12331202" y="647700"/>
            <a:ext cx="260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POMORSKIE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6448F9B-6F51-1D3F-F241-211AA8928086}"/>
              </a:ext>
            </a:extLst>
          </p:cNvPr>
          <p:cNvSpPr txBox="1"/>
          <p:nvPr/>
        </p:nvSpPr>
        <p:spPr>
          <a:xfrm>
            <a:off x="8458200" y="1098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ŚLĄSKIE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9EF13F-5BFF-03F1-2688-99DFA47C47DE}"/>
              </a:ext>
            </a:extLst>
          </p:cNvPr>
          <p:cNvSpPr txBox="1"/>
          <p:nvPr/>
        </p:nvSpPr>
        <p:spPr>
          <a:xfrm>
            <a:off x="15392400" y="6477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ŚWIĘTOKRZYSKIE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858F8D-2BDF-A25E-F3FB-9519F484AA39}"/>
              </a:ext>
            </a:extLst>
          </p:cNvPr>
          <p:cNvSpPr txBox="1"/>
          <p:nvPr/>
        </p:nvSpPr>
        <p:spPr>
          <a:xfrm>
            <a:off x="10591800" y="10983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WARMIŃSKO-MAZURSKIE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161002-116A-19CC-07BD-2BAAE52B8FDA}"/>
              </a:ext>
            </a:extLst>
          </p:cNvPr>
          <p:cNvSpPr txBox="1"/>
          <p:nvPr/>
        </p:nvSpPr>
        <p:spPr>
          <a:xfrm>
            <a:off x="7467600" y="1257300"/>
            <a:ext cx="312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WIELKOPOLSKIE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11F4213-6F5A-0B71-7D47-A11442E87243}"/>
              </a:ext>
            </a:extLst>
          </p:cNvPr>
          <p:cNvSpPr txBox="1"/>
          <p:nvPr/>
        </p:nvSpPr>
        <p:spPr>
          <a:xfrm>
            <a:off x="14432485" y="125283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ZACHODNIOPOMORSKIE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Obraz zawierający przybliżenie, krąg, oczy, osoba  Opis wygenerowany automatycznie"/>
          <p:cNvSpPr/>
          <p:nvPr/>
        </p:nvSpPr>
        <p:spPr>
          <a:xfrm>
            <a:off x="8072438" y="0"/>
            <a:ext cx="10215562" cy="10287000"/>
          </a:xfrm>
          <a:custGeom>
            <a:avLst/>
            <a:gdLst/>
            <a:ahLst/>
            <a:cxnLst/>
            <a:rect l="l" t="t" r="r" b="b"/>
            <a:pathLst>
              <a:path w="10215562" h="10287000">
                <a:moveTo>
                  <a:pt x="0" y="0"/>
                </a:moveTo>
                <a:lnTo>
                  <a:pt x="10215562" y="0"/>
                </a:lnTo>
                <a:lnTo>
                  <a:pt x="102155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2758" r="-19869"/>
            </a:stretch>
          </a:blipFill>
        </p:spPr>
        <p:txBody>
          <a:bodyPr/>
          <a:lstStyle/>
          <a:p>
            <a:endParaRPr lang="pl-PL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-19050" y="0"/>
            <a:ext cx="10429650" cy="10287000"/>
            <a:chOff x="0" y="0"/>
            <a:chExt cx="139062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06246" cy="13716000"/>
            </a:xfrm>
            <a:custGeom>
              <a:avLst/>
              <a:gdLst/>
              <a:ahLst/>
              <a:cxnLst/>
              <a:rect l="l" t="t" r="r" b="b"/>
              <a:pathLst>
                <a:path w="13906246" h="13716000">
                  <a:moveTo>
                    <a:pt x="0" y="0"/>
                  </a:moveTo>
                  <a:lnTo>
                    <a:pt x="13906246" y="0"/>
                  </a:lnTo>
                  <a:lnTo>
                    <a:pt x="1390624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76400" y="4302916"/>
            <a:ext cx="6064961" cy="4236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589598" lvl="1" indent="-294799" algn="just">
              <a:lnSpc>
                <a:spcPts val="2897"/>
              </a:lnSpc>
              <a:buFont typeface="Arial"/>
              <a:buChar char="•"/>
            </a:pPr>
            <a:r>
              <a:rPr lang="pl-PL" sz="2100" noProof="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Prize</a:t>
            </a:r>
            <a:r>
              <a:rPr lang="pl-PL" sz="21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pl-PL" sz="2100" noProof="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Charger</a:t>
            </a:r>
            <a:r>
              <a:rPr lang="pl-PL" sz="21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to inicjatywa otwarta dla każdego. Możesz do nas dołączyć jako uczestnik, partner lub instytucja wspierająca. Potrzebujemy zaangażowania różnych środowisk – od rządu, przez samorządy, po instytucje zaufania publicznego.</a:t>
            </a:r>
          </a:p>
          <a:p>
            <a:pPr marL="589598" lvl="1" indent="-294799" algn="just">
              <a:lnSpc>
                <a:spcPts val="2897"/>
              </a:lnSpc>
              <a:buFont typeface="Arial"/>
              <a:buChar char="•"/>
            </a:pPr>
            <a:r>
              <a:rPr lang="pl-PL" sz="21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Dołącz do nas i stań się częścią społeczności, która kształtuje przyszłość Polski!</a:t>
            </a:r>
          </a:p>
          <a:p>
            <a:pPr marL="589598" lvl="1" indent="-294799" algn="just">
              <a:lnSpc>
                <a:spcPts val="2897"/>
              </a:lnSpc>
            </a:pPr>
            <a:r>
              <a:rPr lang="pl-PL" sz="21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Więcej informacji znajdziesz na naszej stronie internetowej: </a:t>
            </a:r>
            <a:r>
              <a:rPr lang="pl-PL" sz="2100" u="sng" noProof="0" dirty="0">
                <a:solidFill>
                  <a:srgbClr val="0563C1"/>
                </a:solidFill>
                <a:latin typeface="Calibri (MS)"/>
                <a:ea typeface="Calibri (MS)"/>
                <a:cs typeface="Calibri (MS)"/>
                <a:sym typeface="Calibri (MS)"/>
                <a:hlinkClick r:id="rId4" tooltip="http://www.prizecharger.com"/>
              </a:rPr>
              <a:t>www.prizecharger.com</a:t>
            </a:r>
          </a:p>
        </p:txBody>
      </p:sp>
      <p:sp>
        <p:nvSpPr>
          <p:cNvPr id="8" name="Freeform 8" descr="Obraz zawierający Czcionka, Grafika, tekst, logo  Opis wygenerowany automatycznie"/>
          <p:cNvSpPr/>
          <p:nvPr/>
        </p:nvSpPr>
        <p:spPr>
          <a:xfrm>
            <a:off x="1807545" y="663748"/>
            <a:ext cx="2353777" cy="755170"/>
          </a:xfrm>
          <a:custGeom>
            <a:avLst/>
            <a:gdLst/>
            <a:ahLst/>
            <a:cxnLst/>
            <a:rect l="l" t="t" r="r" b="b"/>
            <a:pathLst>
              <a:path w="2353777" h="755170">
                <a:moveTo>
                  <a:pt x="0" y="0"/>
                </a:moveTo>
                <a:lnTo>
                  <a:pt x="2353777" y="0"/>
                </a:lnTo>
                <a:lnTo>
                  <a:pt x="2353777" y="755171"/>
                </a:lnTo>
                <a:lnTo>
                  <a:pt x="0" y="7551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7"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Box 11"/>
          <p:cNvSpPr txBox="1"/>
          <p:nvPr/>
        </p:nvSpPr>
        <p:spPr>
          <a:xfrm>
            <a:off x="1807545" y="2719773"/>
            <a:ext cx="6421950" cy="1055475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6480"/>
              </a:lnSpc>
            </a:pPr>
            <a:r>
              <a:rPr lang="pl-PL" sz="54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Jak się zaangażować?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2137"/>
            <a:ext cx="18443250" cy="10349100"/>
            <a:chOff x="0" y="0"/>
            <a:chExt cx="24591000" cy="13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91011" cy="13798804"/>
            </a:xfrm>
            <a:custGeom>
              <a:avLst/>
              <a:gdLst/>
              <a:ahLst/>
              <a:cxnLst/>
              <a:rect l="l" t="t" r="r" b="b"/>
              <a:pathLst>
                <a:path w="24591011" h="13798804">
                  <a:moveTo>
                    <a:pt x="0" y="0"/>
                  </a:moveTo>
                  <a:lnTo>
                    <a:pt x="24591011" y="0"/>
                  </a:lnTo>
                  <a:lnTo>
                    <a:pt x="24591011" y="13798804"/>
                  </a:lnTo>
                  <a:lnTo>
                    <a:pt x="0" y="13798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sp>
        <p:nvSpPr>
          <p:cNvPr id="4" name="Freeform 4"/>
          <p:cNvSpPr/>
          <p:nvPr/>
        </p:nvSpPr>
        <p:spPr>
          <a:xfrm>
            <a:off x="1346770" y="1424288"/>
            <a:ext cx="678205" cy="571082"/>
          </a:xfrm>
          <a:custGeom>
            <a:avLst/>
            <a:gdLst/>
            <a:ahLst/>
            <a:cxnLst/>
            <a:rect l="l" t="t" r="r" b="b"/>
            <a:pathLst>
              <a:path w="678205" h="571082">
                <a:moveTo>
                  <a:pt x="0" y="0"/>
                </a:moveTo>
                <a:lnTo>
                  <a:pt x="678206" y="0"/>
                </a:lnTo>
                <a:lnTo>
                  <a:pt x="678206" y="571081"/>
                </a:lnTo>
                <a:lnTo>
                  <a:pt x="0" y="5710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1346775" y="6757163"/>
            <a:ext cx="8747550" cy="105423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024"/>
              </a:lnSpc>
            </a:pPr>
            <a:r>
              <a:rPr lang="pl-PL" sz="2100" b="1" i="1" noProof="0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Kamil Wójcik</a:t>
            </a:r>
            <a:r>
              <a:rPr lang="pl-PL" sz="2100" i="1" noProof="0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pl-PL" sz="21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|</a:t>
            </a:r>
            <a:r>
              <a:rPr lang="pl-PL" sz="2100" i="1" noProof="0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Wiceprezes Federacji Stowarzyszeń Naukowo-Technicznych NOT i pomysłodawca </a:t>
            </a:r>
            <a:r>
              <a:rPr lang="pl-PL" sz="2100" i="1" noProof="0" dirty="0" err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Prize</a:t>
            </a:r>
            <a:r>
              <a:rPr lang="pl-PL" sz="2100" i="1" noProof="0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pl-PL" sz="2100" i="1" noProof="0" dirty="0" err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Charger</a:t>
            </a:r>
            <a:endParaRPr lang="pl-PL" sz="2100" i="1" noProof="0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35750" y="2330025"/>
            <a:ext cx="9027450" cy="352473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just">
              <a:lnSpc>
                <a:spcPts val="3456"/>
              </a:lnSpc>
            </a:pPr>
            <a:r>
              <a:rPr lang="pl-PL" sz="24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U podstaw </a:t>
            </a:r>
            <a:r>
              <a:rPr lang="pl-PL" sz="2400" noProof="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Prize</a:t>
            </a:r>
            <a:r>
              <a:rPr lang="pl-PL" sz="24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pl-PL" sz="2400" noProof="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Charger</a:t>
            </a:r>
            <a:r>
              <a:rPr lang="pl-PL" sz="24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leży misja promowania nauki. To miejsce, gdzie tworzymy wyjątkowe wydarzenia skoncentrowane na ludziach, edukacji i rozwoju, gdzie wiedza spotyka się z pasją, a talent zyskuje szansę, na to, żeby zostać dostrzeżonym. To także narzędzie wspierające rozwój społeczności naukowej i technicznej. </a:t>
            </a:r>
          </a:p>
          <a:p>
            <a:pPr algn="just">
              <a:lnSpc>
                <a:spcPts val="3024"/>
              </a:lnSpc>
            </a:pPr>
            <a:endParaRPr lang="pl-PL" sz="2400" noProof="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just">
              <a:lnSpc>
                <a:spcPts val="3456"/>
              </a:lnSpc>
            </a:pPr>
            <a:r>
              <a:rPr lang="pl-PL" sz="24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Wierzę, że poprzez nasze działania możemy przyczynić się do budowy nowej, lepiej wykształconej i bardziej innowacyjnej społeczności.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581875" y="-62100"/>
            <a:ext cx="6861373" cy="10349100"/>
          </a:xfrm>
          <a:custGeom>
            <a:avLst/>
            <a:gdLst/>
            <a:ahLst/>
            <a:cxnLst/>
            <a:rect l="l" t="t" r="r" b="b"/>
            <a:pathLst>
              <a:path w="6861373" h="10349100">
                <a:moveTo>
                  <a:pt x="0" y="0"/>
                </a:moveTo>
                <a:lnTo>
                  <a:pt x="6861373" y="0"/>
                </a:lnTo>
                <a:lnTo>
                  <a:pt x="6861373" y="10349100"/>
                </a:lnTo>
                <a:lnTo>
                  <a:pt x="0" y="10349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1" r="-301"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12" name="Freeform 12" descr="Obraz zawierający Czcionka, Grafika, tekst, logo  Opis wygenerowany automatycznie"/>
          <p:cNvSpPr/>
          <p:nvPr/>
        </p:nvSpPr>
        <p:spPr>
          <a:xfrm>
            <a:off x="16248885" y="9376863"/>
            <a:ext cx="1785939" cy="572990"/>
          </a:xfrm>
          <a:custGeom>
            <a:avLst/>
            <a:gdLst/>
            <a:ahLst/>
            <a:cxnLst/>
            <a:rect l="l" t="t" r="r" b="b"/>
            <a:pathLst>
              <a:path w="1785939" h="572990">
                <a:moveTo>
                  <a:pt x="0" y="0"/>
                </a:moveTo>
                <a:lnTo>
                  <a:pt x="1785939" y="0"/>
                </a:lnTo>
                <a:lnTo>
                  <a:pt x="1785939" y="572989"/>
                </a:lnTo>
                <a:lnTo>
                  <a:pt x="0" y="5729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37"/>
            </a:stretch>
          </a:blipFill>
        </p:spPr>
        <p:txBody>
          <a:bodyPr/>
          <a:lstStyle/>
          <a:p>
            <a:endParaRPr lang="pl-PL" noProof="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866150" y="6128467"/>
            <a:ext cx="2828193" cy="571864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3024"/>
              </a:lnSpc>
            </a:pPr>
            <a:r>
              <a:rPr lang="pl-PL" sz="2100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Kontakt: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09761" y="6680626"/>
            <a:ext cx="3414839" cy="1062737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Tomasz Krawczyk </a:t>
            </a:r>
          </a:p>
          <a:p>
            <a:pPr algn="l">
              <a:lnSpc>
                <a:spcPts val="2592"/>
              </a:lnSpc>
            </a:pPr>
            <a:r>
              <a:rPr lang="pl-PL" sz="1800" u="sng" noProof="0" dirty="0">
                <a:solidFill>
                  <a:srgbClr val="3883CE"/>
                </a:solidFill>
                <a:latin typeface="Calibri (MS)"/>
                <a:ea typeface="Calibri (MS)"/>
                <a:cs typeface="Calibri (MS)"/>
                <a:sym typeface="Calibri (MS)"/>
                <a:hlinkClick r:id="rId3" tooltip="mailto:tomasz.krawczyk@swtp.pl"/>
              </a:rPr>
              <a:t>tomasz.krawczyk@swtp.pl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tel. 785 8709 501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40650" y="6142755"/>
            <a:ext cx="6385150" cy="150312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just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Zapraszamy do obserwacji naszych stron na mediach społecznościowych, gdzie na bieżąco dzielimy się najważniejszymi informacjami, promujemy partnerów i edukujemy osoby biorące udział w naszych turniejach.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525000" y="8037225"/>
            <a:ext cx="4343398" cy="444074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2160"/>
              </a:lnSpc>
            </a:pPr>
            <a:r>
              <a:rPr lang="pl-PL" sz="1800" u="sng" noProof="0" dirty="0">
                <a:solidFill>
                  <a:srgbClr val="3883CE"/>
                </a:solidFill>
                <a:latin typeface="Calibri (MS)"/>
                <a:ea typeface="Calibri (MS)"/>
                <a:cs typeface="Calibri (MS)"/>
                <a:sym typeface="Calibri (MS)"/>
                <a:hlinkClick r:id="rId4" tooltip="https://www.facebook.com/prizecharger"/>
              </a:rPr>
              <a:t>https://www.facebook.com/prizecharger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25000" y="7653144"/>
            <a:ext cx="5372182" cy="444074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2160"/>
              </a:lnSpc>
            </a:pPr>
            <a:r>
              <a:rPr lang="pl-PL" sz="1800" u="sng" noProof="0" dirty="0">
                <a:solidFill>
                  <a:srgbClr val="3883CE"/>
                </a:solidFill>
                <a:latin typeface="Calibri (MS)"/>
                <a:ea typeface="Calibri (MS)"/>
                <a:cs typeface="Calibri (MS)"/>
                <a:sym typeface="Calibri (MS)"/>
                <a:hlinkClick r:id="rId5" tooltip="https://www.linkedin.com/showcase/prize-charger"/>
              </a:rPr>
              <a:t>https://www.linkedin.com/showcase/prize-charger</a:t>
            </a:r>
          </a:p>
        </p:txBody>
      </p:sp>
      <p:sp>
        <p:nvSpPr>
          <p:cNvPr id="21" name="Freeform 21" descr="Obraz zawierający Grafika, symbol, design  Opis wygenerowany automatycznie"/>
          <p:cNvSpPr/>
          <p:nvPr/>
        </p:nvSpPr>
        <p:spPr>
          <a:xfrm>
            <a:off x="5875535" y="2052634"/>
            <a:ext cx="5869159" cy="1883022"/>
          </a:xfrm>
          <a:custGeom>
            <a:avLst/>
            <a:gdLst/>
            <a:ahLst/>
            <a:cxnLst/>
            <a:rect l="l" t="t" r="r" b="b"/>
            <a:pathLst>
              <a:path w="5869159" h="1883022">
                <a:moveTo>
                  <a:pt x="0" y="0"/>
                </a:moveTo>
                <a:lnTo>
                  <a:pt x="5869160" y="0"/>
                </a:lnTo>
                <a:lnTo>
                  <a:pt x="5869160" y="1883022"/>
                </a:lnTo>
                <a:lnTo>
                  <a:pt x="0" y="18830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26"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24" name="TextBox 24"/>
          <p:cNvSpPr txBox="1"/>
          <p:nvPr/>
        </p:nvSpPr>
        <p:spPr>
          <a:xfrm>
            <a:off x="2866150" y="7814901"/>
            <a:ext cx="3414839" cy="138664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Monika Rutkiewicz</a:t>
            </a:r>
          </a:p>
          <a:p>
            <a:pPr algn="l">
              <a:lnSpc>
                <a:spcPts val="2592"/>
              </a:lnSpc>
            </a:pPr>
            <a:r>
              <a:rPr lang="pl-PL" sz="1800" u="sng" noProof="0" dirty="0">
                <a:solidFill>
                  <a:srgbClr val="3883CE"/>
                </a:solidFill>
                <a:latin typeface="Calibri (MS)"/>
                <a:ea typeface="Calibri (MS)"/>
                <a:cs typeface="Calibri (MS)"/>
                <a:sym typeface="Calibri (MS)"/>
                <a:hlinkClick r:id="rId7" tooltip="mailto:monika.rutkiewicz@swtp.pl"/>
              </a:rPr>
              <a:t>monika.rutkiewicz@swtp.pl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tel. 502 450 489</a:t>
            </a:r>
          </a:p>
          <a:p>
            <a:pPr algn="l">
              <a:lnSpc>
                <a:spcPts val="2592"/>
              </a:lnSpc>
            </a:pPr>
            <a:endParaRPr lang="pl-PL" sz="1800" noProof="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E2DF8F43-26E8-6BD7-FB99-C75E710DE7A1}"/>
              </a:ext>
            </a:extLst>
          </p:cNvPr>
          <p:cNvSpPr txBox="1"/>
          <p:nvPr/>
        </p:nvSpPr>
        <p:spPr>
          <a:xfrm>
            <a:off x="6248400" y="4838700"/>
            <a:ext cx="5486400" cy="106273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6480"/>
              </a:lnSpc>
            </a:pPr>
            <a:r>
              <a:rPr lang="pl-PL" sz="54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Biuro Organizatora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13810-9BF2-3DA9-CCE3-80AA851CF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EC7052F2-C299-49C8-BC3A-DC50BAB5BF14}"/>
              </a:ext>
            </a:extLst>
          </p:cNvPr>
          <p:cNvSpPr/>
          <p:nvPr/>
        </p:nvSpPr>
        <p:spPr>
          <a:xfrm>
            <a:off x="9446148" y="6168755"/>
            <a:ext cx="6385150" cy="1445973"/>
          </a:xfrm>
          <a:custGeom>
            <a:avLst/>
            <a:gdLst/>
            <a:ahLst/>
            <a:cxnLst/>
            <a:rect l="l" t="t" r="r" b="b"/>
            <a:pathLst>
              <a:path w="8513534" h="1927964">
                <a:moveTo>
                  <a:pt x="0" y="0"/>
                </a:moveTo>
                <a:lnTo>
                  <a:pt x="8513534" y="0"/>
                </a:lnTo>
                <a:lnTo>
                  <a:pt x="8513534" y="1927964"/>
                </a:lnTo>
                <a:lnTo>
                  <a:pt x="0" y="1927964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pl-PL" noProof="0" dirty="0"/>
          </a:p>
        </p:txBody>
      </p:sp>
      <p:sp>
        <p:nvSpPr>
          <p:cNvPr id="21" name="Freeform 21" descr="Obraz zawierający Grafika, symbol, design  Opis wygenerowany automatycznie">
            <a:extLst>
              <a:ext uri="{FF2B5EF4-FFF2-40B4-BE49-F238E27FC236}">
                <a16:creationId xmlns:a16="http://schemas.microsoft.com/office/drawing/2014/main" id="{023B94C0-F0EA-D9C0-24E2-7D7F2683E7D1}"/>
              </a:ext>
            </a:extLst>
          </p:cNvPr>
          <p:cNvSpPr/>
          <p:nvPr/>
        </p:nvSpPr>
        <p:spPr>
          <a:xfrm>
            <a:off x="15392400" y="9259648"/>
            <a:ext cx="2658865" cy="804866"/>
          </a:xfrm>
          <a:custGeom>
            <a:avLst/>
            <a:gdLst/>
            <a:ahLst/>
            <a:cxnLst/>
            <a:rect l="l" t="t" r="r" b="b"/>
            <a:pathLst>
              <a:path w="5869159" h="1883022">
                <a:moveTo>
                  <a:pt x="0" y="0"/>
                </a:moveTo>
                <a:lnTo>
                  <a:pt x="5869160" y="0"/>
                </a:lnTo>
                <a:lnTo>
                  <a:pt x="5869160" y="1883022"/>
                </a:lnTo>
                <a:lnTo>
                  <a:pt x="0" y="1883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26"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ADE2D988-B6EA-25CF-6050-93F481F9B6B7}"/>
              </a:ext>
            </a:extLst>
          </p:cNvPr>
          <p:cNvSpPr txBox="1"/>
          <p:nvPr/>
        </p:nvSpPr>
        <p:spPr>
          <a:xfrm>
            <a:off x="0" y="1943100"/>
            <a:ext cx="7604350" cy="106273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pl-PL" sz="54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Ambasadorzy Regionalni</a:t>
            </a:r>
          </a:p>
        </p:txBody>
      </p:sp>
      <p:grpSp>
        <p:nvGrpSpPr>
          <p:cNvPr id="20" name="Group 3">
            <a:extLst>
              <a:ext uri="{FF2B5EF4-FFF2-40B4-BE49-F238E27FC236}">
                <a16:creationId xmlns:a16="http://schemas.microsoft.com/office/drawing/2014/main" id="{607C3524-F544-4FF6-02E7-E5AD47C6901F}"/>
              </a:ext>
            </a:extLst>
          </p:cNvPr>
          <p:cNvGrpSpPr/>
          <p:nvPr/>
        </p:nvGrpSpPr>
        <p:grpSpPr>
          <a:xfrm>
            <a:off x="0" y="-38100"/>
            <a:ext cx="18288000" cy="1828800"/>
            <a:chOff x="0" y="0"/>
            <a:chExt cx="24384000" cy="3106060"/>
          </a:xfrm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62A169BA-A8A1-5A6E-938F-B062C989F5A1}"/>
                </a:ext>
              </a:extLst>
            </p:cNvPr>
            <p:cNvSpPr/>
            <p:nvPr/>
          </p:nvSpPr>
          <p:spPr>
            <a:xfrm>
              <a:off x="0" y="0"/>
              <a:ext cx="24384000" cy="3106039"/>
            </a:xfrm>
            <a:custGeom>
              <a:avLst/>
              <a:gdLst/>
              <a:ahLst/>
              <a:cxnLst/>
              <a:rect l="l" t="t" r="r" b="b"/>
              <a:pathLst>
                <a:path w="24384000" h="3106039">
                  <a:moveTo>
                    <a:pt x="0" y="0"/>
                  </a:moveTo>
                  <a:lnTo>
                    <a:pt x="24384000" y="0"/>
                  </a:lnTo>
                  <a:lnTo>
                    <a:pt x="24384000" y="3106039"/>
                  </a:lnTo>
                  <a:lnTo>
                    <a:pt x="0" y="3106039"/>
                  </a:lnTo>
                  <a:close/>
                </a:path>
              </a:pathLst>
            </a:custGeom>
            <a:solidFill>
              <a:srgbClr val="FF5000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2CEC622-1077-B52F-1070-CD8DCB168CCF}"/>
              </a:ext>
            </a:extLst>
          </p:cNvPr>
          <p:cNvSpPr txBox="1"/>
          <p:nvPr/>
        </p:nvSpPr>
        <p:spPr>
          <a:xfrm>
            <a:off x="1524000" y="109835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DOLNOŚLĄSKIE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748BAF-3CA6-B834-7BCC-4A94293E9861}"/>
              </a:ext>
            </a:extLst>
          </p:cNvPr>
          <p:cNvSpPr txBox="1"/>
          <p:nvPr/>
        </p:nvSpPr>
        <p:spPr>
          <a:xfrm>
            <a:off x="381000" y="6477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KUJAWSKO-POMORSKIE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0C3B7D-ACE0-40C5-E154-45FD6B040E87}"/>
              </a:ext>
            </a:extLst>
          </p:cNvPr>
          <p:cNvSpPr txBox="1"/>
          <p:nvPr/>
        </p:nvSpPr>
        <p:spPr>
          <a:xfrm>
            <a:off x="2057400" y="12528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LUBELSKIE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F8E810-2659-A273-693A-E4817E7C24DC}"/>
              </a:ext>
            </a:extLst>
          </p:cNvPr>
          <p:cNvSpPr txBox="1"/>
          <p:nvPr/>
        </p:nvSpPr>
        <p:spPr>
          <a:xfrm>
            <a:off x="4724400" y="6477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LUBUSKIE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62C0F9-51B7-7B54-6B56-A6460A8BFE41}"/>
              </a:ext>
            </a:extLst>
          </p:cNvPr>
          <p:cNvSpPr txBox="1"/>
          <p:nvPr/>
        </p:nvSpPr>
        <p:spPr>
          <a:xfrm>
            <a:off x="12801600" y="12528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ŁÓDZKIE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59E9831-BD67-65AA-5F64-AF677D8D132A}"/>
              </a:ext>
            </a:extLst>
          </p:cNvPr>
          <p:cNvSpPr txBox="1"/>
          <p:nvPr/>
        </p:nvSpPr>
        <p:spPr>
          <a:xfrm>
            <a:off x="4114800" y="1257300"/>
            <a:ext cx="2795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MAŁOPOLSKIE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DCCF206-25A9-10EF-A747-8E253DF600CF}"/>
              </a:ext>
            </a:extLst>
          </p:cNvPr>
          <p:cNvSpPr txBox="1"/>
          <p:nvPr/>
        </p:nvSpPr>
        <p:spPr>
          <a:xfrm>
            <a:off x="4114800" y="1143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MAZOWIECKIE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6ED64D-5EE4-7BDF-AC4F-438269D35FF7}"/>
              </a:ext>
            </a:extLst>
          </p:cNvPr>
          <p:cNvSpPr txBox="1"/>
          <p:nvPr/>
        </p:nvSpPr>
        <p:spPr>
          <a:xfrm>
            <a:off x="10439400" y="12573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OPOLSKIE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85E05A8-81FC-D604-D41D-ED2DC52A47A1}"/>
              </a:ext>
            </a:extLst>
          </p:cNvPr>
          <p:cNvSpPr txBox="1"/>
          <p:nvPr/>
        </p:nvSpPr>
        <p:spPr>
          <a:xfrm>
            <a:off x="7543800" y="647700"/>
            <a:ext cx="308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PODKARPACKIE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84FE65B-F340-56C4-5E98-13DFFE466BCA}"/>
              </a:ext>
            </a:extLst>
          </p:cNvPr>
          <p:cNvSpPr txBox="1"/>
          <p:nvPr/>
        </p:nvSpPr>
        <p:spPr>
          <a:xfrm>
            <a:off x="16154400" y="1098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PODLASKIE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B9BEA9-F025-4875-A4A0-0B44BB6BA08A}"/>
              </a:ext>
            </a:extLst>
          </p:cNvPr>
          <p:cNvSpPr txBox="1"/>
          <p:nvPr/>
        </p:nvSpPr>
        <p:spPr>
          <a:xfrm>
            <a:off x="12331202" y="647700"/>
            <a:ext cx="260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POMORSKIE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F4BD11-12FD-EFFA-C430-413A980FAB61}"/>
              </a:ext>
            </a:extLst>
          </p:cNvPr>
          <p:cNvSpPr txBox="1"/>
          <p:nvPr/>
        </p:nvSpPr>
        <p:spPr>
          <a:xfrm>
            <a:off x="8458200" y="1098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ŚLĄSKIE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60EC805-3EB6-F50C-CE1A-2A84838EC271}"/>
              </a:ext>
            </a:extLst>
          </p:cNvPr>
          <p:cNvSpPr txBox="1"/>
          <p:nvPr/>
        </p:nvSpPr>
        <p:spPr>
          <a:xfrm>
            <a:off x="15392400" y="6477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ŚWIĘTOKRZYSKIE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19F7F8-24C1-077B-B3A5-31FB44BDCF21}"/>
              </a:ext>
            </a:extLst>
          </p:cNvPr>
          <p:cNvSpPr txBox="1"/>
          <p:nvPr/>
        </p:nvSpPr>
        <p:spPr>
          <a:xfrm>
            <a:off x="10591800" y="10983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WARMIŃSKO-MAZURSKIE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DE4ACBA-84B0-034C-29D9-A2CCBAA8FCBA}"/>
              </a:ext>
            </a:extLst>
          </p:cNvPr>
          <p:cNvSpPr txBox="1"/>
          <p:nvPr/>
        </p:nvSpPr>
        <p:spPr>
          <a:xfrm>
            <a:off x="7467600" y="1257300"/>
            <a:ext cx="312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WIELKOPOLSKIE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C15B403-F6E3-FB5A-F915-31EE943D1A5C}"/>
              </a:ext>
            </a:extLst>
          </p:cNvPr>
          <p:cNvSpPr txBox="1"/>
          <p:nvPr/>
        </p:nvSpPr>
        <p:spPr>
          <a:xfrm>
            <a:off x="14432485" y="125283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>
                <a:solidFill>
                  <a:schemeClr val="bg1"/>
                </a:solidFill>
              </a:rPr>
              <a:t>ZACHODNIOPOMORSKIE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D57BF26-73AC-9BBD-F31C-CAEFCC4A157D}"/>
              </a:ext>
            </a:extLst>
          </p:cNvPr>
          <p:cNvSpPr txBox="1"/>
          <p:nvPr/>
        </p:nvSpPr>
        <p:spPr>
          <a:xfrm>
            <a:off x="480060" y="6211139"/>
            <a:ext cx="2930435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podlaskie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Piotr </a:t>
            </a:r>
            <a:r>
              <a:rPr lang="pl-PL" sz="1800" b="1" noProof="0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Grabani</a:t>
            </a:r>
            <a:endParaRPr lang="pl-PL" sz="1800" b="1" noProof="0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4"/>
              </a:rPr>
              <a:t>grabani@notlomza.pl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721 313 225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4C1F2B0-F9CD-2C2E-374C-F1CFCE6D844F}"/>
              </a:ext>
            </a:extLst>
          </p:cNvPr>
          <p:cNvSpPr txBox="1"/>
          <p:nvPr/>
        </p:nvSpPr>
        <p:spPr>
          <a:xfrm>
            <a:off x="480060" y="7893903"/>
            <a:ext cx="3081336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lubelskie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Janusz Kobylański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5"/>
              </a:rPr>
              <a:t>sekretariat@ldtlublin.pl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601 298 316</a:t>
            </a: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A99AC49C-84F6-0EF1-2F15-1ABA67CB8BDE}"/>
              </a:ext>
            </a:extLst>
          </p:cNvPr>
          <p:cNvSpPr txBox="1"/>
          <p:nvPr/>
        </p:nvSpPr>
        <p:spPr>
          <a:xfrm>
            <a:off x="4327750" y="4528374"/>
            <a:ext cx="327660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opolskie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Adam Rak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6"/>
              </a:rPr>
              <a:t>adam.rak@opl.piib.org.pl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603 280 027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B38CE1BB-FE03-03E0-ECA2-BF7EDDEBF506}"/>
              </a:ext>
            </a:extLst>
          </p:cNvPr>
          <p:cNvSpPr txBox="1"/>
          <p:nvPr/>
        </p:nvSpPr>
        <p:spPr>
          <a:xfrm>
            <a:off x="4327750" y="6211139"/>
            <a:ext cx="3948558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śląskie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Artur Kozłowski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7"/>
              </a:rPr>
              <a:t>artur.kozlowski@not.katowice.pl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660 665 819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E57AB601-D95A-7BA6-02C7-ABE5FE0CDA12}"/>
              </a:ext>
            </a:extLst>
          </p:cNvPr>
          <p:cNvSpPr txBox="1"/>
          <p:nvPr/>
        </p:nvSpPr>
        <p:spPr>
          <a:xfrm>
            <a:off x="4327750" y="7893902"/>
            <a:ext cx="358140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wielkopolskie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Adam Szymański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8"/>
              </a:rPr>
              <a:t>adam.szymanski@kmnot.pl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791 791 743</a:t>
            </a:r>
          </a:p>
        </p:txBody>
      </p:sp>
      <p:sp>
        <p:nvSpPr>
          <p:cNvPr id="56" name="pole tekstowe 55">
            <a:extLst>
              <a:ext uri="{FF2B5EF4-FFF2-40B4-BE49-F238E27FC236}">
                <a16:creationId xmlns:a16="http://schemas.microsoft.com/office/drawing/2014/main" id="{FF6239E0-EC1C-D456-8940-14EE18D9C2B0}"/>
              </a:ext>
            </a:extLst>
          </p:cNvPr>
          <p:cNvSpPr txBox="1"/>
          <p:nvPr/>
        </p:nvSpPr>
        <p:spPr>
          <a:xfrm>
            <a:off x="8604818" y="2845140"/>
            <a:ext cx="281940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woj. lubuskie</a:t>
            </a:r>
          </a:p>
          <a:p>
            <a:pPr marL="0" marR="0" lvl="0" indent="0" algn="l" defTabSz="914400" rtl="0" eaLnBrk="1" fontAlgn="auto" latinLnBrk="0" hangingPunct="1">
              <a:lnSpc>
                <a:spcPts val="25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Waldemar Olczak</a:t>
            </a:r>
          </a:p>
          <a:p>
            <a:pPr marL="0" marR="0" lvl="0" indent="0" algn="l" defTabSz="914400" rtl="0" eaLnBrk="1" fontAlgn="auto" latinLnBrk="0" hangingPunct="1">
              <a:lnSpc>
                <a:spcPts val="25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9"/>
              </a:rPr>
              <a:t>w.olczak@elzawa.pl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ts val="25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601 790 720</a:t>
            </a:r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id="{E8386191-38C3-0D85-2F0E-EA547B1B4188}"/>
              </a:ext>
            </a:extLst>
          </p:cNvPr>
          <p:cNvSpPr txBox="1"/>
          <p:nvPr/>
        </p:nvSpPr>
        <p:spPr>
          <a:xfrm>
            <a:off x="480060" y="2845611"/>
            <a:ext cx="357378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mazowieckie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Paweł Kubicki</a:t>
            </a:r>
          </a:p>
          <a:p>
            <a:pPr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0"/>
              </a:rPr>
              <a:t>pawelkubicki64@gmail.com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503 199 008</a:t>
            </a:r>
          </a:p>
        </p:txBody>
      </p:sp>
      <p:sp>
        <p:nvSpPr>
          <p:cNvPr id="62" name="pole tekstowe 61">
            <a:extLst>
              <a:ext uri="{FF2B5EF4-FFF2-40B4-BE49-F238E27FC236}">
                <a16:creationId xmlns:a16="http://schemas.microsoft.com/office/drawing/2014/main" id="{653B5D77-D984-42C7-068B-01FC69CBA2FC}"/>
              </a:ext>
            </a:extLst>
          </p:cNvPr>
          <p:cNvSpPr txBox="1"/>
          <p:nvPr/>
        </p:nvSpPr>
        <p:spPr>
          <a:xfrm>
            <a:off x="480060" y="4528375"/>
            <a:ext cx="3249386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pomorskie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Waldemar Cezary Zieliński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1"/>
              </a:rPr>
              <a:t>dyrektor@gdansk.enot.pl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608 514 414</a:t>
            </a:r>
          </a:p>
        </p:txBody>
      </p: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0444DA34-1C13-57E3-5781-8CA374F1CD9F}"/>
              </a:ext>
            </a:extLst>
          </p:cNvPr>
          <p:cNvSpPr txBox="1"/>
          <p:nvPr/>
        </p:nvSpPr>
        <p:spPr>
          <a:xfrm>
            <a:off x="8625162" y="4528373"/>
            <a:ext cx="273558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świętokrzyskie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Małgorzata Kopacz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2"/>
              </a:rPr>
              <a:t>biuro@notkielce.pl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517 875 094</a:t>
            </a:r>
          </a:p>
        </p:txBody>
      </p:sp>
      <p:sp>
        <p:nvSpPr>
          <p:cNvPr id="66" name="pole tekstowe 65">
            <a:extLst>
              <a:ext uri="{FF2B5EF4-FFF2-40B4-BE49-F238E27FC236}">
                <a16:creationId xmlns:a16="http://schemas.microsoft.com/office/drawing/2014/main" id="{393929C3-8CE0-5982-09CB-3E0CD77B92E5}"/>
              </a:ext>
            </a:extLst>
          </p:cNvPr>
          <p:cNvSpPr txBox="1"/>
          <p:nvPr/>
        </p:nvSpPr>
        <p:spPr>
          <a:xfrm>
            <a:off x="8604818" y="6211139"/>
            <a:ext cx="273558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podkarpackie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Bogdan </a:t>
            </a:r>
            <a:r>
              <a:rPr lang="pl-PL" sz="1800" b="1" noProof="0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Szupernak</a:t>
            </a:r>
            <a:endParaRPr lang="pl-PL" sz="1800" b="1" noProof="0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3"/>
              </a:rPr>
              <a:t>fsntnot@gmail.com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783 969 878</a:t>
            </a:r>
          </a:p>
        </p:txBody>
      </p: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45E00D0E-51C1-37AD-2660-5A13EA9933C6}"/>
              </a:ext>
            </a:extLst>
          </p:cNvPr>
          <p:cNvSpPr txBox="1"/>
          <p:nvPr/>
        </p:nvSpPr>
        <p:spPr>
          <a:xfrm>
            <a:off x="8625162" y="7893901"/>
            <a:ext cx="3407538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zachodniopomorskie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Katarzyna Łobacz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4"/>
              </a:rPr>
              <a:t>katarzyna.lobacz@swtp.pl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508 106 209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id="{F936ED70-9B9E-3EFC-2902-2590659C212C}"/>
              </a:ext>
            </a:extLst>
          </p:cNvPr>
          <p:cNvSpPr txBox="1"/>
          <p:nvPr/>
        </p:nvSpPr>
        <p:spPr>
          <a:xfrm>
            <a:off x="12576810" y="2845140"/>
            <a:ext cx="441198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dolnośląskie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Agnieszka </a:t>
            </a:r>
            <a:r>
              <a:rPr lang="pl-PL" sz="1800" b="1" noProof="0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Nawirska</a:t>
            </a: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-Olszańska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5"/>
              </a:rPr>
              <a:t>agnieszka.nawirska-olszanska@not.pl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608 726 992</a:t>
            </a:r>
          </a:p>
        </p:txBody>
      </p: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97A70A27-832C-6684-6D5C-13198833B250}"/>
              </a:ext>
            </a:extLst>
          </p:cNvPr>
          <p:cNvSpPr txBox="1"/>
          <p:nvPr/>
        </p:nvSpPr>
        <p:spPr>
          <a:xfrm>
            <a:off x="12576810" y="7893901"/>
            <a:ext cx="243078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łódzkie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Marek Potrzebowski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6"/>
              </a:rPr>
              <a:t>bmpo@interia.pl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 606 450 282</a:t>
            </a:r>
          </a:p>
        </p:txBody>
      </p:sp>
      <p:sp>
        <p:nvSpPr>
          <p:cNvPr id="74" name="pole tekstowe 73">
            <a:extLst>
              <a:ext uri="{FF2B5EF4-FFF2-40B4-BE49-F238E27FC236}">
                <a16:creationId xmlns:a16="http://schemas.microsoft.com/office/drawing/2014/main" id="{F7E10137-FD4E-E78F-3959-CFF922EED887}"/>
              </a:ext>
            </a:extLst>
          </p:cNvPr>
          <p:cNvSpPr txBox="1"/>
          <p:nvPr/>
        </p:nvSpPr>
        <p:spPr>
          <a:xfrm>
            <a:off x="12580620" y="6168754"/>
            <a:ext cx="281178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warmińsko-mazurskie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Małgorzata Witkowska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7"/>
              </a:rPr>
              <a:t>not@not.olsztyn.pl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502 542 572</a:t>
            </a:r>
          </a:p>
        </p:txBody>
      </p:sp>
      <p:sp>
        <p:nvSpPr>
          <p:cNvPr id="76" name="pole tekstowe 75">
            <a:extLst>
              <a:ext uri="{FF2B5EF4-FFF2-40B4-BE49-F238E27FC236}">
                <a16:creationId xmlns:a16="http://schemas.microsoft.com/office/drawing/2014/main" id="{4C740B46-0AAB-EE0C-E78E-F272E1B223F9}"/>
              </a:ext>
            </a:extLst>
          </p:cNvPr>
          <p:cNvSpPr txBox="1"/>
          <p:nvPr/>
        </p:nvSpPr>
        <p:spPr>
          <a:xfrm>
            <a:off x="12576810" y="4528372"/>
            <a:ext cx="3040380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kujawsko-pomorskie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Maciej Szylman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8"/>
              </a:rPr>
              <a:t>m.szylman@gmail.com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608 067 596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id="{CDE25142-CEEC-D10C-F598-EE10CBD817A9}"/>
              </a:ext>
            </a:extLst>
          </p:cNvPr>
          <p:cNvSpPr txBox="1"/>
          <p:nvPr/>
        </p:nvSpPr>
        <p:spPr>
          <a:xfrm>
            <a:off x="4327750" y="2845611"/>
            <a:ext cx="3655095" cy="14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woj. małopolskie</a:t>
            </a:r>
          </a:p>
          <a:p>
            <a:pPr algn="l">
              <a:lnSpc>
                <a:spcPts val="2592"/>
              </a:lnSpc>
            </a:pPr>
            <a:r>
              <a:rPr lang="pl-PL" sz="18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Wiktor </a:t>
            </a:r>
            <a:r>
              <a:rPr lang="pl-PL" sz="1800" b="1" noProof="0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Nadrzewia</a:t>
            </a:r>
            <a:endParaRPr lang="pl-PL" sz="1800" b="1" noProof="0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Email. 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  <a:hlinkClick r:id="rId19"/>
              </a:rPr>
              <a:t>wiktor.nadrzewia@gmail.com</a:t>
            </a: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 </a:t>
            </a:r>
          </a:p>
          <a:p>
            <a:pPr algn="l">
              <a:lnSpc>
                <a:spcPts val="2592"/>
              </a:lnSpc>
            </a:pPr>
            <a:r>
              <a:rPr lang="pl-PL" sz="1800" noProof="0" dirty="0">
                <a:solidFill>
                  <a:srgbClr val="000000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Tel. 797 580 600</a:t>
            </a:r>
          </a:p>
        </p:txBody>
      </p:sp>
    </p:spTree>
    <p:extLst>
      <p:ext uri="{BB962C8B-B14F-4D97-AF65-F5344CB8AC3E}">
        <p14:creationId xmlns:p14="http://schemas.microsoft.com/office/powerpoint/2010/main" val="135856592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" y="0"/>
            <a:ext cx="7372347" cy="10287000"/>
            <a:chOff x="0" y="0"/>
            <a:chExt cx="982979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29800" cy="13716000"/>
            </a:xfrm>
            <a:custGeom>
              <a:avLst/>
              <a:gdLst/>
              <a:ahLst/>
              <a:cxnLst/>
              <a:rect l="l" t="t" r="r" b="b"/>
              <a:pathLst>
                <a:path w="9829800" h="13716000">
                  <a:moveTo>
                    <a:pt x="0" y="0"/>
                  </a:moveTo>
                  <a:lnTo>
                    <a:pt x="9829800" y="0"/>
                  </a:lnTo>
                  <a:lnTo>
                    <a:pt x="98298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25203" y="2105547"/>
            <a:ext cx="7136430" cy="6542559"/>
            <a:chOff x="0" y="0"/>
            <a:chExt cx="9515240" cy="872341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515221" cy="8723376"/>
            </a:xfrm>
            <a:custGeom>
              <a:avLst/>
              <a:gdLst/>
              <a:ahLst/>
              <a:cxnLst/>
              <a:rect l="l" t="t" r="r" b="b"/>
              <a:pathLst>
                <a:path w="9515221" h="8723376">
                  <a:moveTo>
                    <a:pt x="0" y="0"/>
                  </a:moveTo>
                  <a:lnTo>
                    <a:pt x="9515221" y="0"/>
                  </a:lnTo>
                  <a:lnTo>
                    <a:pt x="9515221" y="8723376"/>
                  </a:lnTo>
                  <a:lnTo>
                    <a:pt x="0" y="8723376"/>
                  </a:lnTo>
                  <a:close/>
                </a:path>
              </a:pathLst>
            </a:custGeom>
            <a:solidFill>
              <a:srgbClr val="FF5000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14600" y="2629646"/>
            <a:ext cx="6000627" cy="126131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7920"/>
              </a:lnSpc>
            </a:pPr>
            <a:r>
              <a:rPr lang="pl-PL" sz="6600" noProof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Organizator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14600" y="4270238"/>
            <a:ext cx="5554350" cy="346406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just">
              <a:lnSpc>
                <a:spcPts val="2592"/>
              </a:lnSpc>
            </a:pPr>
            <a:r>
              <a:rPr lang="pl-PL" sz="1800" noProof="0" dirty="0" err="1">
                <a:solidFill>
                  <a:srgbClr val="E7E6E6"/>
                </a:solidFill>
                <a:latin typeface="Calibri (MS)"/>
                <a:ea typeface="Calibri (MS)"/>
                <a:cs typeface="Calibri (MS)"/>
                <a:sym typeface="Calibri (MS)"/>
              </a:rPr>
              <a:t>Prize</a:t>
            </a:r>
            <a:r>
              <a:rPr lang="pl-PL" sz="1800" noProof="0" dirty="0">
                <a:solidFill>
                  <a:srgbClr val="E7E6E6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pl-PL" sz="1800" noProof="0" dirty="0" err="1">
                <a:solidFill>
                  <a:srgbClr val="E7E6E6"/>
                </a:solidFill>
                <a:latin typeface="Calibri (MS)"/>
                <a:ea typeface="Calibri (MS)"/>
                <a:cs typeface="Calibri (MS)"/>
                <a:sym typeface="Calibri (MS)"/>
              </a:rPr>
              <a:t>Charger</a:t>
            </a:r>
            <a:r>
              <a:rPr lang="pl-PL" sz="1800" noProof="0" dirty="0">
                <a:solidFill>
                  <a:srgbClr val="E7E6E6"/>
                </a:solidFill>
                <a:latin typeface="Calibri (MS)"/>
                <a:ea typeface="Calibri (MS)"/>
                <a:cs typeface="Calibri (MS)"/>
                <a:sym typeface="Calibri (MS)"/>
              </a:rPr>
              <a:t> jest inicjatywą Stowarzyszenia Wspierania Techniki Polskiej, wspieraną przez Federację Stowarzyszeń Naukowo-Technicznych NOT. Projekt stawia sobie za cel budowanie społeczeństwa opartego na wiedzy poprzez promowanie nauki, zwalczanie dezinformacji, a także podnoszenia świadomości ogromnej wartości edukacji.</a:t>
            </a:r>
          </a:p>
        </p:txBody>
      </p:sp>
      <p:sp>
        <p:nvSpPr>
          <p:cNvPr id="12" name="Freeform 12" descr="Obraz zawierający Czcionka, Grafika, tekst, logo  Opis wygenerowany automatycznie"/>
          <p:cNvSpPr/>
          <p:nvPr/>
        </p:nvSpPr>
        <p:spPr>
          <a:xfrm>
            <a:off x="1807545" y="663748"/>
            <a:ext cx="2353777" cy="755170"/>
          </a:xfrm>
          <a:custGeom>
            <a:avLst/>
            <a:gdLst/>
            <a:ahLst/>
            <a:cxnLst/>
            <a:rect l="l" t="t" r="r" b="b"/>
            <a:pathLst>
              <a:path w="2353777" h="755170">
                <a:moveTo>
                  <a:pt x="0" y="0"/>
                </a:moveTo>
                <a:lnTo>
                  <a:pt x="2353777" y="0"/>
                </a:lnTo>
                <a:lnTo>
                  <a:pt x="2353777" y="755171"/>
                </a:lnTo>
                <a:lnTo>
                  <a:pt x="0" y="7551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7"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13" name="Freeform 13" descr="Obraz zawierający Czcionka, Grafika, zrzut ekranu, projekt graficzny  Opis wygenerowany automatycznie"/>
          <p:cNvSpPr/>
          <p:nvPr/>
        </p:nvSpPr>
        <p:spPr>
          <a:xfrm>
            <a:off x="9752240" y="5143500"/>
            <a:ext cx="7287768" cy="1104207"/>
          </a:xfrm>
          <a:custGeom>
            <a:avLst/>
            <a:gdLst/>
            <a:ahLst/>
            <a:cxnLst/>
            <a:rect l="l" t="t" r="r" b="b"/>
            <a:pathLst>
              <a:path w="7287768" h="1104207">
                <a:moveTo>
                  <a:pt x="0" y="0"/>
                </a:moveTo>
                <a:lnTo>
                  <a:pt x="7287768" y="0"/>
                </a:lnTo>
                <a:lnTo>
                  <a:pt x="7287768" y="1104207"/>
                </a:lnTo>
                <a:lnTo>
                  <a:pt x="0" y="11042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14" name="Freeform 14"/>
          <p:cNvSpPr/>
          <p:nvPr/>
        </p:nvSpPr>
        <p:spPr>
          <a:xfrm>
            <a:off x="10595603" y="2898937"/>
            <a:ext cx="5172897" cy="1288810"/>
          </a:xfrm>
          <a:custGeom>
            <a:avLst/>
            <a:gdLst/>
            <a:ahLst/>
            <a:cxnLst/>
            <a:rect l="l" t="t" r="r" b="b"/>
            <a:pathLst>
              <a:path w="5172897" h="1288810">
                <a:moveTo>
                  <a:pt x="0" y="0"/>
                </a:moveTo>
                <a:lnTo>
                  <a:pt x="5172897" y="0"/>
                </a:lnTo>
                <a:lnTo>
                  <a:pt x="5172897" y="1288811"/>
                </a:lnTo>
                <a:lnTo>
                  <a:pt x="0" y="12888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950</Words>
  <Application>Microsoft Office PowerPoint</Application>
  <PresentationFormat>Niestandardowy</PresentationFormat>
  <Paragraphs>160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8" baseType="lpstr">
      <vt:lpstr>Calibri (MS) Italics</vt:lpstr>
      <vt:lpstr>Calibri (MS) Bold</vt:lpstr>
      <vt:lpstr>Arial</vt:lpstr>
      <vt:lpstr>Calibri (MS) Bold Italics</vt:lpstr>
      <vt:lpstr>Calibri</vt:lpstr>
      <vt:lpstr>Arial Bold</vt:lpstr>
      <vt:lpstr>Calibri (MS)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Prize Charger Ogólna 2025.pptx</dc:title>
  <dc:creator>Sebastian Czerwiński</dc:creator>
  <cp:lastModifiedBy>Kamil</cp:lastModifiedBy>
  <cp:revision>8</cp:revision>
  <dcterms:created xsi:type="dcterms:W3CDTF">2006-08-16T00:00:00Z</dcterms:created>
  <dcterms:modified xsi:type="dcterms:W3CDTF">2025-03-28T14:32:23Z</dcterms:modified>
  <dc:identifier>DAGio6-bgD8</dc:identifier>
</cp:coreProperties>
</file>